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286" r:id="rId52"/>
    <p:sldId id="287" r:id="rId53"/>
    <p:sldId id="28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9D43A-FE04-46A9-AD31-60F180382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616765"/>
            <a:ext cx="10318418" cy="3876611"/>
          </a:xfrm>
        </p:spPr>
        <p:txBody>
          <a:bodyPr/>
          <a:lstStyle/>
          <a:p>
            <a:r>
              <a:rPr lang="pt-BR" dirty="0"/>
              <a:t>eNERGIA</a:t>
            </a:r>
            <a:br>
              <a:rPr lang="pt-BR" dirty="0"/>
            </a:br>
            <a:r>
              <a:rPr lang="pt-BR" dirty="0"/>
              <a:t>SOLAR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F85F74-623C-487E-A491-B077F30E4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5526856"/>
            <a:ext cx="8045373" cy="1228099"/>
          </a:xfrm>
        </p:spPr>
        <p:txBody>
          <a:bodyPr>
            <a:normAutofit/>
          </a:bodyPr>
          <a:lstStyle/>
          <a:p>
            <a:r>
              <a:rPr lang="pt-BR" dirty="0"/>
              <a:t>Carlos da conceição Castilho neto</a:t>
            </a:r>
          </a:p>
          <a:p>
            <a:r>
              <a:rPr lang="pt-BR" dirty="0"/>
              <a:t>FERNANDO ALMEIDA</a:t>
            </a:r>
          </a:p>
          <a:p>
            <a:r>
              <a:rPr lang="pt-BR" dirty="0"/>
              <a:t>Lucas </a:t>
            </a:r>
            <a:r>
              <a:rPr lang="pt-BR" dirty="0" err="1"/>
              <a:t>liebel</a:t>
            </a:r>
            <a:r>
              <a:rPr lang="pt-BR" dirty="0"/>
              <a:t> Camargo Ribas</a:t>
            </a:r>
          </a:p>
        </p:txBody>
      </p:sp>
    </p:spTree>
    <p:extLst>
      <p:ext uri="{BB962C8B-B14F-4D97-AF65-F5344CB8AC3E}">
        <p14:creationId xmlns:p14="http://schemas.microsoft.com/office/powerpoint/2010/main" val="74146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6F4FE-97F0-47A3-A656-9B6F0142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D3DE0-C34F-46A5-9E06-539F66D5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importante destacar que as células de silício absorvem a radiação em uma estreita faixa do espectro da radiação. 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Tanto a energia de fótons com frequências muito altas como a energia de fótons com frequências muito baixas fazem com que haja liberação de energia em forma de calor, o que diminui a eficiência da célula.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813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86259-FE2A-4D3C-81A7-E4ECB622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503000" cy="1492132"/>
          </a:xfrm>
        </p:spPr>
        <p:txBody>
          <a:bodyPr/>
          <a:lstStyle/>
          <a:p>
            <a:r>
              <a:rPr lang="pt-BR" dirty="0"/>
              <a:t>Células de silício </a:t>
            </a:r>
            <a:r>
              <a:rPr lang="pt-BR" dirty="0" err="1"/>
              <a:t>monocristalino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BDFC5-35EA-4039-8ADE-D28A25CA0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189614"/>
          </a:xfrm>
        </p:spPr>
        <p:txBody>
          <a:bodyPr/>
          <a:lstStyle/>
          <a:p>
            <a:pPr algn="just"/>
            <a:r>
              <a:rPr lang="pt-BR" dirty="0"/>
              <a:t>Consideradas células da primeira geração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Fabricadas cada uma a partir de um cristal puro de silício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São as mais eficientes entre as células de silício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São também são as mais caras </a:t>
            </a:r>
          </a:p>
          <a:p>
            <a:pPr algn="just"/>
            <a:endParaRPr lang="pt-BR" dirty="0"/>
          </a:p>
        </p:txBody>
      </p:sp>
      <p:pic>
        <p:nvPicPr>
          <p:cNvPr id="4" name="Imagem 3" descr="http://img.archiexpo.com/pt/images_ae/photo-m2/84150-6241703.jpg">
            <a:extLst>
              <a:ext uri="{FF2B5EF4-FFF2-40B4-BE49-F238E27FC236}">
                <a16:creationId xmlns:a16="http://schemas.microsoft.com/office/drawing/2014/main" id="{3A5137C0-DE65-4919-96A1-8732BE3F79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3037" r="3426" b="2801"/>
          <a:stretch/>
        </p:blipFill>
        <p:spPr bwMode="auto">
          <a:xfrm>
            <a:off x="8653670" y="3866322"/>
            <a:ext cx="2511939" cy="24760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49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E72E-0DFB-4CCE-82F5-200C5824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10529505" cy="1492132"/>
          </a:xfrm>
        </p:spPr>
        <p:txBody>
          <a:bodyPr/>
          <a:lstStyle/>
          <a:p>
            <a:r>
              <a:rPr lang="pt-BR" dirty="0"/>
              <a:t>Células de silício </a:t>
            </a:r>
            <a:r>
              <a:rPr lang="pt-BR" dirty="0" err="1"/>
              <a:t>monocristalino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2C04F5-37DA-4273-B99E-5AA82929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79842"/>
          </a:xfrm>
        </p:spPr>
        <p:txBody>
          <a:bodyPr>
            <a:normAutofit/>
          </a:bodyPr>
          <a:lstStyle/>
          <a:p>
            <a:r>
              <a:rPr lang="pt-BR" dirty="0"/>
              <a:t>Eficiência entre 15% e 22%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Células obtidas em forma de pastilhas finas (entre 0,3 e 0,5 mm de espessura)</a:t>
            </a:r>
          </a:p>
          <a:p>
            <a:endParaRPr lang="pt-BR" dirty="0"/>
          </a:p>
          <a:p>
            <a:r>
              <a:rPr lang="pt-BR" dirty="0"/>
              <a:t>Material mal aproveitado durante o processo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Painéis desse tipo de célula possuem cerca de 30 anos de vida útil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791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7ABF3-F5F4-480F-A61E-06EF24BA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Células de Silício Policristalino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93DB80-57AD-4ADA-AB03-733F7F4C6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189614"/>
          </a:xfrm>
        </p:spPr>
        <p:txBody>
          <a:bodyPr/>
          <a:lstStyle/>
          <a:p>
            <a:pPr algn="just"/>
            <a:r>
              <a:rPr lang="pt-BR" dirty="0"/>
              <a:t>Fundição de vários cristais de silício em um bloco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Eficiência entre 14% e 20%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Mais baratas que as de silício </a:t>
            </a:r>
            <a:r>
              <a:rPr lang="pt-BR" dirty="0" err="1"/>
              <a:t>monocristalino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quantidade residual de silício menor em comparação com o </a:t>
            </a:r>
            <a:r>
              <a:rPr lang="pt-BR" dirty="0" err="1"/>
              <a:t>monocristalino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Vida útil dos painéis policristalinos superior a 30 anos</a:t>
            </a:r>
          </a:p>
        </p:txBody>
      </p:sp>
    </p:spTree>
    <p:extLst>
      <p:ext uri="{BB962C8B-B14F-4D97-AF65-F5344CB8AC3E}">
        <p14:creationId xmlns:p14="http://schemas.microsoft.com/office/powerpoint/2010/main" val="172558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ACD76-A4BF-4685-AD43-F2F5449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Células de Silício Policristalino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176628-A605-4D72-814D-B130B32A3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https://blog.bluesol.com.br/wp-content/uploads/2017/02/C%C3%A9lulas-Fotovoltaicas-de-Sil%C3%ADcio-Policristalino-768x249.png">
            <a:extLst>
              <a:ext uri="{FF2B5EF4-FFF2-40B4-BE49-F238E27FC236}">
                <a16:creationId xmlns:a16="http://schemas.microsoft.com/office/drawing/2014/main" id="{4A8D027C-3EAD-451B-8DB1-4A6E9D1181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193235"/>
            <a:ext cx="10178322" cy="4088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1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85AB4-2390-4750-8152-A364F9EA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Painéis de Filme Fino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C58A54-DDF4-4B41-9839-45A85114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Deposição de camadas finas de material fotovoltaico sobre um substrato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Camadas muito finas de filme são suficientes para a conversão da radiação solar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Custo reduzido para a dopagem do material do filme</a:t>
            </a:r>
          </a:p>
          <a:p>
            <a:endParaRPr lang="pt-BR" dirty="0"/>
          </a:p>
        </p:txBody>
      </p:sp>
      <p:pic>
        <p:nvPicPr>
          <p:cNvPr id="4" name="Imagem 3" descr="PAINÃIS SOLARES DE FILME FINO (Painel Solar de PelÃ­cula Fina â Thin-film - TFSC)">
            <a:extLst>
              <a:ext uri="{FF2B5EF4-FFF2-40B4-BE49-F238E27FC236}">
                <a16:creationId xmlns:a16="http://schemas.microsoft.com/office/drawing/2014/main" id="{979FE9BB-34EE-42BD-8A11-FEA4C9AAD4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61" y="4028661"/>
            <a:ext cx="2799080" cy="2446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11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01C73-E22C-4347-8D79-29175D5B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Painéis de Filme Fino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44634-C672-4B53-8141-71879C550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Os painéis de filme fino são categorizados pelo respectivo material fotovoltaico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Tempo de vida de cerca de 10 anos, em geral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Eficiências médias entre 7 e 13%,  algumas tecnologias atingindo 16%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93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B0190-4BDB-4A4D-AE14-558BEF1F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500" b="1" dirty="0"/>
              <a:t>Painéis de Silício Amorfo</a:t>
            </a:r>
            <a:r>
              <a:rPr lang="pt-BR" sz="4500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7BB497-FA47-41C1-8D41-F4ACF559D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95577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Historicamente possui baixa eficiência 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Utiliza apenas 1% do silício de células de silício cristalino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Nova técnica chamada "empilhamento“ resulta num aumento da eficiência (entre 6 e 10%)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04E1DF-E40A-4A89-804A-F4020E5BE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76592" y="1974575"/>
            <a:ext cx="3213652" cy="227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D9DA5-4576-4F97-AFC1-0400791C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500" b="1" dirty="0"/>
              <a:t>Painéis de Seleneto de Cobre, Índio e Gálio Seleneto (CIGS)</a:t>
            </a:r>
            <a:r>
              <a:rPr lang="pt-BR" sz="4500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E94E28-199F-4672-A2D6-5EE93B75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Eficiência atual entre 10 e 14%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Grande potencial em termos de eficiência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Custo elevado do índio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PAINÃIS SOLARES DE SELENETO DE COBRE, Ã­NDIO E GÃLIO (CIS / CIGS)">
            <a:extLst>
              <a:ext uri="{FF2B5EF4-FFF2-40B4-BE49-F238E27FC236}">
                <a16:creationId xmlns:a16="http://schemas.microsoft.com/office/drawing/2014/main" id="{D18A41AE-951A-46AB-812E-884CCC2D95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26" y="3286540"/>
            <a:ext cx="2939360" cy="2882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9B1AA-D148-48DA-9891-7988936F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Células solares transparentes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70159-50C3-4A32-BA73-508534A9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0"/>
            <a:ext cx="10178322" cy="4571999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Produz energia absorvendo principalmente luz não visível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Células 66% transparentes ao olho humano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Constituídas por um plástico que converte luz infravermelha em corrente elétrica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58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B16F97-5D0A-4F8B-B290-97C711D45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91370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FCEB6C-A8AF-4C1C-8EBB-A518ED22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ENERGIA SOLAR?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BE98A4-A733-46C2-B662-851EC7B4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É a energia obtida através do efeito fotovoltaico, por meio da conversão da radiação solar em eletricidade, utilizando-se de semicondutores.</a:t>
            </a:r>
          </a:p>
        </p:txBody>
      </p:sp>
    </p:spTree>
    <p:extLst>
      <p:ext uri="{BB962C8B-B14F-4D97-AF65-F5344CB8AC3E}">
        <p14:creationId xmlns:p14="http://schemas.microsoft.com/office/powerpoint/2010/main" val="134670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354D2-5893-45DD-A2E5-C184BDD6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Células solares transparentes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B79C18-507D-479C-91C6-968437E36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condutor é feito de nanopartículas de prata e de dióxido de titânio</a:t>
            </a:r>
          </a:p>
          <a:p>
            <a:pPr marL="0" indent="0">
              <a:buNone/>
            </a:pPr>
            <a:endParaRPr lang="pt-BR" dirty="0"/>
          </a:p>
          <a:p>
            <a:pPr algn="just"/>
            <a:r>
              <a:rPr lang="pt-BR" dirty="0"/>
              <a:t>Têm potencial para ser usadas em janelas inteligentes ou eletrônicos portáteis</a:t>
            </a:r>
          </a:p>
        </p:txBody>
      </p:sp>
      <p:pic>
        <p:nvPicPr>
          <p:cNvPr id="4" name="Imagem 3" descr="https://3c1703fe8d.site.internapcdn.net/newman/gfx/news/2012/transparents.gif">
            <a:extLst>
              <a:ext uri="{FF2B5EF4-FFF2-40B4-BE49-F238E27FC236}">
                <a16:creationId xmlns:a16="http://schemas.microsoft.com/office/drawing/2014/main" id="{371013DC-098A-4D47-9BC0-A9684E61E4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62" y="4002157"/>
            <a:ext cx="4920076" cy="2288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92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02F3C-E3E5-4726-937E-8D73666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COMPARAtivo</a:t>
            </a:r>
            <a:r>
              <a:rPr lang="pt-BR" dirty="0"/>
              <a:t> ENTRE Eficiências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DD9951-02BE-48F6-B3E3-623B01905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8639" y="2306241"/>
            <a:ext cx="7734721" cy="31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0192F-1008-42E8-9465-71E9DDD2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DA CÉLULA ELETROVOLTAICA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0BEDBD-6C42-46F9-9F30-22A08E5B7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3829" y="2286001"/>
            <a:ext cx="8034020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3CBE7-DC1E-46FE-81CB-7E4E70F5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Painéis Solares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DAE836-87E5-4537-BA6C-D4585CC9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BE305-E599-4371-B8FA-CFBF8B9F00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4113" y="1492985"/>
            <a:ext cx="6663773" cy="444955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97FC523-AFDA-4886-AA0E-37D2E8C5E9FA}"/>
              </a:ext>
            </a:extLst>
          </p:cNvPr>
          <p:cNvSpPr/>
          <p:nvPr/>
        </p:nvSpPr>
        <p:spPr>
          <a:xfrm>
            <a:off x="3843552" y="5786238"/>
            <a:ext cx="499457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Curva típica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PxV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célula de silício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monocristalino</a:t>
            </a:r>
            <a:endParaRPr lang="pt-BR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3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78390-AABA-4323-91CC-AF3B7366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Painéis solares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AAEE3A-A0D1-433B-BE74-4FF17E10FF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8562" y="1423597"/>
            <a:ext cx="5539664" cy="43682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FF330C2-3155-45F1-BB0F-1306E3BE7C52}"/>
              </a:ext>
            </a:extLst>
          </p:cNvPr>
          <p:cNvSpPr/>
          <p:nvPr/>
        </p:nvSpPr>
        <p:spPr>
          <a:xfrm>
            <a:off x="2584175" y="5791847"/>
            <a:ext cx="751398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 da variação de intensidade luminosa na curva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IxV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um módulo fotovoltaico de 36 células de silício cristalino a 25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º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pt-BR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8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64EDA-9761-436E-97AC-C167B608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Painéis solares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82398A-ED27-4FBA-9DC8-9D510E251E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1043" y="1622824"/>
            <a:ext cx="5679592" cy="424788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9EE3A9-D00C-4947-9DDE-155AAF05C37D}"/>
              </a:ext>
            </a:extLst>
          </p:cNvPr>
          <p:cNvSpPr/>
          <p:nvPr/>
        </p:nvSpPr>
        <p:spPr>
          <a:xfrm>
            <a:off x="1530626" y="5803700"/>
            <a:ext cx="913074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Efeito da variação de temperatura na curva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IxV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um módulo fotovoltaico de 36 células de silício cristalino sob irradiância de 1000 W/m²</a:t>
            </a:r>
            <a:endParaRPr lang="pt-BR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5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F8572-73F2-474E-90A2-2666DFD6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baterias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455503-53F6-4373-BBF8-CE65A62693B1}"/>
              </a:ext>
            </a:extLst>
          </p:cNvPr>
          <p:cNvPicPr/>
          <p:nvPr/>
        </p:nvPicPr>
        <p:blipFill rotWithShape="1">
          <a:blip r:embed="rId2"/>
          <a:srcRect b="25604"/>
          <a:stretch/>
        </p:blipFill>
        <p:spPr>
          <a:xfrm>
            <a:off x="1175804" y="1609473"/>
            <a:ext cx="10330070" cy="4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E3763-1EE9-4E6F-84D2-6E4100F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Controladores de Carga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61A061-7F53-41B1-9C6E-17A79961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Circuitos para proteger e prolongar a vida útil das baterias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FA99FC-1073-493D-87DE-BEA1D56EC9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1172" y="3233530"/>
            <a:ext cx="6569655" cy="264606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8FB9A76-2D1A-478A-956A-5F207F39F70E}"/>
              </a:ext>
            </a:extLst>
          </p:cNvPr>
          <p:cNvSpPr/>
          <p:nvPr/>
        </p:nvSpPr>
        <p:spPr>
          <a:xfrm>
            <a:off x="5006277" y="5879592"/>
            <a:ext cx="2216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Controlador paralelo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173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6EE63-4291-4192-8301-FAB40486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Sistema Fotovoltaico Isolado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B0E09A-A9FB-46BF-A5A7-D1329FC51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966" y="2166065"/>
            <a:ext cx="9937746" cy="40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BEF0B-757D-402B-8906-FBBD4AF2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pt-BR" b="1" dirty="0"/>
              <a:t>Sistema Fotovoltaico Conectado à Rede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67E626-2FA7-4F53-9CD1-47ACE789B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4835" y="1724046"/>
            <a:ext cx="5711686" cy="47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7D434-EBEA-437D-B012-467E4C68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F14F6A-7337-4487-8F77-4A7242BE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Células fotovoltaicas são fabricadas com semicondutores (materiais com características intermediárias entre um condutor e um isolante). 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O cristal de silício puro é mal condutor elétrico. Para que a condução seja possível, acrescentam-se porcentagens de outros elementos.  Este processo denomina-se dopagem.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253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D997B-64A1-49DE-9827-CF09FAB9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Sistema Híbrido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8E73A9-B9B3-46B3-B382-C520ECFCFA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8730" y="1510748"/>
            <a:ext cx="5618922" cy="49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41467-C354-4D4A-894A-FBDE04B8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Potencial solar mundial</a:t>
            </a:r>
          </a:p>
        </p:txBody>
      </p:sp>
      <p:pic>
        <p:nvPicPr>
          <p:cNvPr id="4" name="Imagem 3" descr="https://upload.wikimedia.org/wikipedia/commons/thumb/1/17/Global_Map_of_Photovoltaic_Power_Potential.png/1024px-Global_Map_of_Photovoltaic_Power_Potential.png">
            <a:extLst>
              <a:ext uri="{FF2B5EF4-FFF2-40B4-BE49-F238E27FC236}">
                <a16:creationId xmlns:a16="http://schemas.microsoft.com/office/drawing/2014/main" id="{2D522179-8BB5-486D-9BEC-67B981F5FCC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2875" r="-145" b="7255"/>
          <a:stretch/>
        </p:blipFill>
        <p:spPr bwMode="auto">
          <a:xfrm>
            <a:off x="1822826" y="1128451"/>
            <a:ext cx="9117496" cy="5640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22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3F5A8C-6915-49DF-9825-4CCF0C0B0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1127" y="382385"/>
            <a:ext cx="5319712" cy="60932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995B78-11F1-4B96-84DD-332A917879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32" y="444136"/>
            <a:ext cx="5400040" cy="211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https://s2.glbimg.com/7M-YNppR38KMEpReOe4qwMEJcB8=/620x350/e.glbimg.com/og/ed/f/original/2019/07/01/solar.jpg">
            <a:extLst>
              <a:ext uri="{FF2B5EF4-FFF2-40B4-BE49-F238E27FC236}">
                <a16:creationId xmlns:a16="http://schemas.microsoft.com/office/drawing/2014/main" id="{A26D852C-852E-43D3-9EB9-611FF33119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32" y="3123882"/>
            <a:ext cx="5400040" cy="304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F27669-9F40-4D37-8C23-CD3BD9094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199"/>
          <a:stretch/>
        </p:blipFill>
        <p:spPr>
          <a:xfrm>
            <a:off x="1021127" y="444135"/>
            <a:ext cx="5319712" cy="60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63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C2C65-1E68-47E5-8E00-A08BAD00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Brasil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A1D348-537E-4D0F-8168-10C8304262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 b="1"/>
          <a:stretch/>
        </p:blipFill>
        <p:spPr bwMode="auto">
          <a:xfrm>
            <a:off x="3907299" y="1245704"/>
            <a:ext cx="4867077" cy="48455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76892AE-FAF3-4DC8-BAD6-D6BA96FFC97B}"/>
              </a:ext>
            </a:extLst>
          </p:cNvPr>
          <p:cNvSpPr/>
          <p:nvPr/>
        </p:nvSpPr>
        <p:spPr>
          <a:xfrm>
            <a:off x="3931358" y="6128089"/>
            <a:ext cx="48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Radiação solar global diária - média anual típica</a:t>
            </a:r>
          </a:p>
        </p:txBody>
      </p:sp>
    </p:spTree>
    <p:extLst>
      <p:ext uri="{BB962C8B-B14F-4D97-AF65-F5344CB8AC3E}">
        <p14:creationId xmlns:p14="http://schemas.microsoft.com/office/powerpoint/2010/main" val="104981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E80DC2C-F4CF-4024-A11D-49B6D12347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2087" y="596348"/>
            <a:ext cx="5967930" cy="56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3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59C71A-2137-4EEB-B834-7AAB547C1B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b="53049"/>
          <a:stretch/>
        </p:blipFill>
        <p:spPr bwMode="auto">
          <a:xfrm>
            <a:off x="970100" y="1074247"/>
            <a:ext cx="5857461" cy="4518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9049DC-05A8-4F65-9C33-727E93AB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65" y="941726"/>
            <a:ext cx="5258421" cy="497454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4656818-2736-435E-95BA-3E1BE84C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00" y="1074246"/>
            <a:ext cx="5579165" cy="4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32279-24F6-4082-8663-4F264F96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Maiores Usinas de Energia Solar do Brasil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253514-9916-499D-BD89-FF56B04B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/>
          <a:lstStyle/>
          <a:p>
            <a:r>
              <a:rPr lang="pt-BR" dirty="0"/>
              <a:t>Usina Solar Pirapora – Pirapora – MG – 321 Megawatts</a:t>
            </a:r>
          </a:p>
          <a:p>
            <a:r>
              <a:rPr lang="pt-BR" dirty="0"/>
              <a:t>Usina Solar Nova Olinda – Ribeira do Piauí – PI – 210 Megawatts</a:t>
            </a:r>
          </a:p>
          <a:p>
            <a:r>
              <a:rPr lang="pt-BR" dirty="0"/>
              <a:t>Usina Solar Ituverava – Tabocas do Brejo Velho – BA – 196 Megawatts</a:t>
            </a:r>
          </a:p>
          <a:p>
            <a:r>
              <a:rPr lang="pt-BR" dirty="0"/>
              <a:t>Usina Solar Bom Jesus da Lapa – Bom Jesus da Lapa – BA – 158 Megawatts</a:t>
            </a:r>
          </a:p>
          <a:p>
            <a:r>
              <a:rPr lang="pt-BR" dirty="0"/>
              <a:t>Usina Solar Guaimbê – Guaimbê – SP – 150 Megawatts</a:t>
            </a:r>
          </a:p>
          <a:p>
            <a:r>
              <a:rPr lang="pt-BR" dirty="0"/>
              <a:t>Usina Solar Apodi – Quixeré – CE – 132 Megawatts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2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F2230-914D-4B11-B921-FA8230EC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Complexo Solar Pirapora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4E294C-15A5-4EAF-AFA4-5B40E4D3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Complexo Solar Pirapora está instalado na cidade homônima localizada no estado de Minas Gerais, e agrupa mais de um milhão de placas solares com capacidade de geração de 321 MW. Trata-se na verdade de um complexo de 11 usinas que ocupam uma área equivalente a 1.500 campos de futebol. </a:t>
            </a:r>
          </a:p>
        </p:txBody>
      </p:sp>
      <p:pic>
        <p:nvPicPr>
          <p:cNvPr id="4" name="Imagem 3" descr="https://glaucodinizempresario.com.br/wp-content/uploads/2018/05/GLAUCO-DINIZ-DUARTE-Conhe%C3%A7a-a-maior-usina-de-energia-solar-da-Am%C3%A9rica-Latina-em-Pirapora.jpg">
            <a:extLst>
              <a:ext uri="{FF2B5EF4-FFF2-40B4-BE49-F238E27FC236}">
                <a16:creationId xmlns:a16="http://schemas.microsoft.com/office/drawing/2014/main" id="{E1577598-F021-4F90-B562-F1E034D774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82" y="3429000"/>
            <a:ext cx="5400040" cy="3121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571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5C3C8-735D-4517-81E6-21EEF2B6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Vantagens da Energia Solar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16DDD-74A8-41B8-B345-92FEDCE60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totalmente renovável</a:t>
            </a:r>
          </a:p>
          <a:p>
            <a:r>
              <a:rPr lang="pt-BR" dirty="0"/>
              <a:t>Não faz barulho e não polui</a:t>
            </a:r>
          </a:p>
          <a:p>
            <a:r>
              <a:rPr lang="pt-BR" dirty="0"/>
              <a:t>Requer manutenção mínima</a:t>
            </a:r>
          </a:p>
          <a:p>
            <a:r>
              <a:rPr lang="pt-BR" dirty="0"/>
              <a:t>O sistema dura entre 15 e 30 anos</a:t>
            </a:r>
          </a:p>
          <a:p>
            <a:r>
              <a:rPr lang="pt-BR" dirty="0"/>
              <a:t>Fácil de instalar</a:t>
            </a:r>
          </a:p>
          <a:p>
            <a:r>
              <a:rPr lang="pt-BR" dirty="0"/>
              <a:t>Pode ser usada em áreas remotas onde não existe rede de energia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07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D83FC-E9FE-4AEB-B5C0-F99CE45E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Desvantagens da Energia Solar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9B8960-4B7D-4C0E-8149-9B62B22DC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pode ser usada durante a noite</a:t>
            </a:r>
          </a:p>
          <a:p>
            <a:r>
              <a:rPr lang="pt-BR" dirty="0"/>
              <a:t>Energia suplementar pode ser necessária em áreas com pouca luz solar</a:t>
            </a:r>
          </a:p>
          <a:p>
            <a:r>
              <a:rPr lang="pt-BR" dirty="0"/>
              <a:t>Alto investimento inicial</a:t>
            </a:r>
          </a:p>
          <a:p>
            <a:r>
              <a:rPr lang="pt-BR" dirty="0"/>
              <a:t>Para armazenar a energia solar é necessário o uso de baterias o que pode encarecer o custo do sistema fotovoltaico como um todo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60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D31DC-A51F-4665-8896-3CC7B3A1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93B8B-C652-4984-9F75-3ABD854F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partir da dopagem do silício com o arsênio ou o fósforo (família 5A), formam-se ligações covalentes entre quatro elétrons e um fica livre, tornando possível a passagem de corrente elétrica (silício tipo N).</a:t>
            </a:r>
          </a:p>
          <a:p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Realizando a dopagem com boro ou gálio (família 3A) ao silício, é obtido um material com falta de elétrons (lacunas) conhecido como silício tipo P.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384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358" y="1128451"/>
            <a:ext cx="10724286" cy="49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1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</a:t>
            </a:r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128451"/>
            <a:ext cx="10840278" cy="568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790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7803" y="103021"/>
            <a:ext cx="10178322" cy="1492132"/>
          </a:xfrm>
        </p:spPr>
        <p:txBody>
          <a:bodyPr/>
          <a:lstStyle/>
          <a:p>
            <a:r>
              <a:rPr lang="pt-BR" dirty="0"/>
              <a:t>DIMENSIONAMENTO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34" y="849087"/>
            <a:ext cx="9381399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7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7" y="1128451"/>
            <a:ext cx="10840743" cy="52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02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b="2948"/>
          <a:stretch/>
        </p:blipFill>
        <p:spPr>
          <a:xfrm>
            <a:off x="1126814" y="437322"/>
            <a:ext cx="10541726" cy="62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2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904" y="826523"/>
            <a:ext cx="10885833" cy="52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3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9"/>
          <a:stretch/>
        </p:blipFill>
        <p:spPr>
          <a:xfrm>
            <a:off x="1492432" y="3032957"/>
            <a:ext cx="9207136" cy="3705773"/>
          </a:xfrm>
          <a:prstGeom prst="rect">
            <a:avLst/>
          </a:prstGeom>
        </p:spPr>
      </p:pic>
      <p:pic>
        <p:nvPicPr>
          <p:cNvPr id="4" name="Imagem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/>
          <a:stretch/>
        </p:blipFill>
        <p:spPr>
          <a:xfrm>
            <a:off x="1492432" y="225287"/>
            <a:ext cx="9207136" cy="28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8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83" y="0"/>
            <a:ext cx="9067979" cy="68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0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04" y="478575"/>
            <a:ext cx="9624686" cy="59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98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940526"/>
            <a:ext cx="10734262" cy="49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ttps://www.infoescola.com/wp-content/uploads/2010/02/dopagem-eletronica.jpg">
            <a:extLst>
              <a:ext uri="{FF2B5EF4-FFF2-40B4-BE49-F238E27FC236}">
                <a16:creationId xmlns:a16="http://schemas.microsoft.com/office/drawing/2014/main" id="{F3F747A9-E080-42A7-9D4E-5E68FC3E4E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30" y="191192"/>
            <a:ext cx="10178322" cy="647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135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34" y="1672045"/>
            <a:ext cx="10839606" cy="35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4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949A4-E073-4E1B-9871-FDB92B2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C01376-4825-4D7F-B675-AC2FE8D1C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7984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DO NASCIMENTO, Cássio Araújo. </a:t>
            </a:r>
            <a:r>
              <a:rPr lang="pt-BR" b="1" dirty="0"/>
              <a:t>PRINCÍPIO DE FUNCIONAMENTO DA CÉLULA FOTOVOLTAICA</a:t>
            </a:r>
            <a:r>
              <a:rPr lang="pt-BR" dirty="0"/>
              <a:t>. 2004. Monografia (Pós-Graduação Lato-Sensu em Fontes alternativas de energia) - Universidade Federal de Lavras, Lavras-MG, 2004. Disponível em: https://www.solenerg.com.br/files/monografia_cassio.pdf.  Acesso em: 1 jul. 2019.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BRAGA, Renata Pereira. </a:t>
            </a:r>
            <a:r>
              <a:rPr lang="pt-BR" b="1" dirty="0"/>
              <a:t>Energia solar fotovoltaica: fundamentos e aplicações</a:t>
            </a:r>
            <a:r>
              <a:rPr lang="pt-BR" dirty="0"/>
              <a:t>. 2008. Trabalho de Conclusão de Curso - Universidade Federal do Rio de Janeiro, Rio de Janeiro, 2008. Disponível em: https://pantheon.ufrj.br/</a:t>
            </a:r>
            <a:r>
              <a:rPr lang="pt-BR" dirty="0" err="1"/>
              <a:t>handle</a:t>
            </a:r>
            <a:r>
              <a:rPr lang="pt-BR" dirty="0"/>
              <a:t>/11422/7372.  Acesso em: 1 jul. 2019.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DI SOUZA, </a:t>
            </a:r>
            <a:r>
              <a:rPr lang="pt-BR" dirty="0" err="1"/>
              <a:t>Ronilson</a:t>
            </a:r>
            <a:r>
              <a:rPr lang="pt-BR" dirty="0"/>
              <a:t>. </a:t>
            </a:r>
            <a:r>
              <a:rPr lang="pt-BR" b="1" dirty="0"/>
              <a:t>Célula Fotovoltaica – O Guia Técnico Absolutamente Completo</a:t>
            </a:r>
            <a:r>
              <a:rPr lang="pt-BR" dirty="0"/>
              <a:t>. [</a:t>
            </a:r>
            <a:r>
              <a:rPr lang="pt-BR" i="1" dirty="0"/>
              <a:t>S. l.</a:t>
            </a:r>
            <a:r>
              <a:rPr lang="pt-BR" dirty="0"/>
              <a:t>], 23 fev. 2017. Disponível em: https://blog.bluesol.com.br/</a:t>
            </a:r>
            <a:r>
              <a:rPr lang="pt-BR" dirty="0" err="1"/>
              <a:t>celula</a:t>
            </a:r>
            <a:r>
              <a:rPr lang="pt-BR" dirty="0"/>
              <a:t>-fotovoltaica-guia-completo/.  Acesso em: 2 jul. 2019.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715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B2937-9EB6-41B9-8224-C40D981F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DD915-711F-49BE-9125-D96E740EA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035286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AMERICAN CHEMICAL SOCIETY. </a:t>
            </a:r>
            <a:r>
              <a:rPr lang="pt-BR" b="1" dirty="0" err="1"/>
              <a:t>Transparent</a:t>
            </a:r>
            <a:r>
              <a:rPr lang="pt-BR" b="1" dirty="0"/>
              <a:t> solar </a:t>
            </a:r>
            <a:r>
              <a:rPr lang="pt-BR" b="1" dirty="0" err="1"/>
              <a:t>cells</a:t>
            </a:r>
            <a:r>
              <a:rPr lang="pt-BR" b="1" dirty="0"/>
              <a:t> for </a:t>
            </a:r>
            <a:r>
              <a:rPr lang="pt-BR" b="1" dirty="0" err="1"/>
              <a:t>windows</a:t>
            </a:r>
            <a:r>
              <a:rPr lang="pt-BR" b="1" dirty="0"/>
              <a:t> </a:t>
            </a:r>
            <a:r>
              <a:rPr lang="pt-BR" b="1" dirty="0" err="1"/>
              <a:t>that</a:t>
            </a:r>
            <a:r>
              <a:rPr lang="pt-BR" b="1" dirty="0"/>
              <a:t> </a:t>
            </a:r>
            <a:r>
              <a:rPr lang="pt-BR" b="1" dirty="0" err="1"/>
              <a:t>generate</a:t>
            </a:r>
            <a:r>
              <a:rPr lang="pt-BR" b="1" dirty="0"/>
              <a:t> </a:t>
            </a:r>
            <a:r>
              <a:rPr lang="pt-BR" b="1" dirty="0" err="1"/>
              <a:t>electricity</a:t>
            </a:r>
            <a:r>
              <a:rPr lang="pt-BR" dirty="0"/>
              <a:t>. [</a:t>
            </a:r>
            <a:r>
              <a:rPr lang="pt-BR" i="1" dirty="0"/>
              <a:t>S. l.</a:t>
            </a:r>
            <a:r>
              <a:rPr lang="pt-BR" dirty="0"/>
              <a:t>], 1 ago. 2012. Disponível em: https://phys.org/</a:t>
            </a:r>
            <a:r>
              <a:rPr lang="pt-BR" dirty="0" err="1"/>
              <a:t>news</a:t>
            </a:r>
            <a:r>
              <a:rPr lang="pt-BR" dirty="0"/>
              <a:t>/2012-08-transparent-solar-cells-windows-electricity.html.  Acesso em: 1 jul. 2019.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MACHADO, Carolina T.; MIRANDA, Fabio S. </a:t>
            </a:r>
            <a:r>
              <a:rPr lang="pt-BR" b="1" dirty="0"/>
              <a:t>Energia Solar Fotovoltaica: Uma Breve Revisão</a:t>
            </a:r>
            <a:r>
              <a:rPr lang="pt-BR" dirty="0"/>
              <a:t>, [</a:t>
            </a:r>
            <a:r>
              <a:rPr lang="pt-BR" i="1" dirty="0"/>
              <a:t>S. l.</a:t>
            </a:r>
            <a:r>
              <a:rPr lang="pt-BR" dirty="0"/>
              <a:t>], p. 126-143, 14 out. 2014. Disponível em: http://rvq-sub.sbq.org.br/</a:t>
            </a:r>
            <a:r>
              <a:rPr lang="pt-BR" dirty="0" err="1"/>
              <a:t>index.php</a:t>
            </a:r>
            <a:r>
              <a:rPr lang="pt-BR" dirty="0"/>
              <a:t>/</a:t>
            </a:r>
            <a:r>
              <a:rPr lang="pt-BR" dirty="0" err="1"/>
              <a:t>rvq</a:t>
            </a:r>
            <a:r>
              <a:rPr lang="pt-BR" dirty="0"/>
              <a:t>/</a:t>
            </a:r>
            <a:r>
              <a:rPr lang="pt-BR" dirty="0" err="1"/>
              <a:t>article</a:t>
            </a:r>
            <a:r>
              <a:rPr lang="pt-BR" dirty="0"/>
              <a:t>/</a:t>
            </a:r>
            <a:r>
              <a:rPr lang="pt-BR" dirty="0" err="1"/>
              <a:t>view</a:t>
            </a:r>
            <a:r>
              <a:rPr lang="pt-BR" dirty="0"/>
              <a:t>/664.  Acesso em: 30 jun. 2019.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CÉLULA fotovoltaica transparente pode transformar janela em painel solar</a:t>
            </a:r>
            <a:r>
              <a:rPr lang="pt-BR" dirty="0"/>
              <a:t>. [</a:t>
            </a:r>
            <a:r>
              <a:rPr lang="pt-BR" i="1" dirty="0"/>
              <a:t>S. l.</a:t>
            </a:r>
            <a:r>
              <a:rPr lang="pt-BR" dirty="0"/>
              <a:t>], 6 nov. 2017. Disponível em: https://www.portalsolar.com.br/blog-solar/energia-solar/celula-fotovoltaica-transparente-pode-transformar-janela-em-painel-solar.html. Acesso em: 1 jul. 2019.</a:t>
            </a:r>
          </a:p>
        </p:txBody>
      </p:sp>
    </p:spTree>
    <p:extLst>
      <p:ext uri="{BB962C8B-B14F-4D97-AF65-F5344CB8AC3E}">
        <p14:creationId xmlns:p14="http://schemas.microsoft.com/office/powerpoint/2010/main" val="3665671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CDF62-C341-4750-A002-0387E441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2E5F8-6927-4F46-B5F9-2FDDBAA8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2286001"/>
            <a:ext cx="10410235" cy="3593591"/>
          </a:xfrm>
        </p:spPr>
        <p:txBody>
          <a:bodyPr/>
          <a:lstStyle/>
          <a:p>
            <a:pPr algn="just"/>
            <a:r>
              <a:rPr lang="pt-BR" dirty="0"/>
              <a:t>PINTO, João Tavares, GALDINO, Marco </a:t>
            </a:r>
            <a:r>
              <a:rPr lang="pt-BR" dirty="0" err="1"/>
              <a:t>Antonio</a:t>
            </a:r>
            <a:r>
              <a:rPr lang="pt-BR" dirty="0"/>
              <a:t>. </a:t>
            </a:r>
            <a:r>
              <a:rPr lang="pt-BR" b="1" dirty="0"/>
              <a:t>Manual de Engenharia para Sistema Fotovoltaicos</a:t>
            </a:r>
            <a:r>
              <a:rPr lang="pt-BR" dirty="0"/>
              <a:t>, Rio de Janeiro, 2014. Disponível em: http://www.cresesb.cepel.br/</a:t>
            </a:r>
            <a:r>
              <a:rPr lang="pt-BR" dirty="0" err="1"/>
              <a:t>publicacoes</a:t>
            </a:r>
            <a:r>
              <a:rPr lang="pt-BR" dirty="0"/>
              <a:t>/download/Manual_de_Engenharia_FV_2014.pdf. Acesso em: 28 jun. 2019.</a:t>
            </a:r>
          </a:p>
        </p:txBody>
      </p:sp>
    </p:spTree>
    <p:extLst>
      <p:ext uri="{BB962C8B-B14F-4D97-AF65-F5344CB8AC3E}">
        <p14:creationId xmlns:p14="http://schemas.microsoft.com/office/powerpoint/2010/main" val="256447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2800-6141-4FCA-96BA-FEB40DD3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15EEC-A02C-4A42-9C2F-640C87C7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célula solar é composta por uma camada fina de material do tipo N e outra mais espessa de material do tipo P.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algn="just"/>
            <a:r>
              <a:rPr lang="pt-BR" dirty="0"/>
              <a:t>Ao serem unidas formando uma região PN, é formado um campo elétrico devido aos elétrons livres do silício tipo N que ocupam a lacunas do silício tipo P.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78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EF505-800D-408B-BA26-8C64BBF3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F622E-12F1-4CA1-839A-4A690C7A5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Ao incidir luz sobre a célula fotovoltaica, os fótons fornecem energia aos elétrons, e devido ao campo elétrico gerado pela junção PN, os elétrons são fluem da camada P para a camada N, enquanto as lacunas fluem da camada N para a camada P.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Fechando-se o circuito com um condutor externo, é gerada uma corrente elétrica, que é mantida enquanto os fótons permanecerem excitando os elétrons.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1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C19D8-06EB-41B2-9519-867CD218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7162C3-D86A-4CEF-B5A8-605823FD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Para conectar os condutores externos, são adicionados contatos que diminuem a eficiência da célula, pois causam reflexão e sombra. 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É possível reduzir as perdas por reflexão ao diminuir a quantidade de contatos frontais, contudo, quanto menos condutores, maior o número de elétrons recombinados com os átomos de silício ao perderem a energia adquirida que é transformada em calor, tornando a célula menos eficiente.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662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E3F18-6603-464A-B59C-F4041F00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fotovoltaico</a:t>
            </a:r>
          </a:p>
        </p:txBody>
      </p:sp>
      <p:pic>
        <p:nvPicPr>
          <p:cNvPr id="4" name="Imagem 3" descr="https://encrypted-tbn0.gstatic.com/images?q=tbn:ANd9GcSOgWPnUJJLl3jJVmvv6gpRtdJ-mMr0H4Po9gywJf-A0tGPzTkh">
            <a:extLst>
              <a:ext uri="{FF2B5EF4-FFF2-40B4-BE49-F238E27FC236}">
                <a16:creationId xmlns:a16="http://schemas.microsoft.com/office/drawing/2014/main" id="{86FC9C11-9C29-44BE-B13D-88FA60EAA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15" y="2286001"/>
            <a:ext cx="6789048" cy="3593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47033"/>
      </p:ext>
    </p:extLst>
  </p:cSld>
  <p:clrMapOvr>
    <a:masterClrMapping/>
  </p:clrMapOvr>
</p:sld>
</file>

<file path=ppt/theme/theme1.xml><?xml version="1.0" encoding="utf-8"?>
<a:theme xmlns:a="http://schemas.openxmlformats.org/drawingml/2006/main" name="Selo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662</TotalTime>
  <Words>1173</Words>
  <Application>Microsoft Office PowerPoint</Application>
  <PresentationFormat>Widescreen</PresentationFormat>
  <Paragraphs>169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Arial</vt:lpstr>
      <vt:lpstr>Calibri</vt:lpstr>
      <vt:lpstr>Gill Sans MT</vt:lpstr>
      <vt:lpstr>Impact</vt:lpstr>
      <vt:lpstr>Selo</vt:lpstr>
      <vt:lpstr>eNERGIA SOLAR</vt:lpstr>
      <vt:lpstr>O QUE É ENERGIA SOLAR?</vt:lpstr>
      <vt:lpstr>EFEITO fotovoltaico</vt:lpstr>
      <vt:lpstr>EFEITO fotovoltaico</vt:lpstr>
      <vt:lpstr>Apresentação do PowerPoint</vt:lpstr>
      <vt:lpstr>EFEITO fotovoltaico</vt:lpstr>
      <vt:lpstr>Efeito fotovoltaico</vt:lpstr>
      <vt:lpstr>Efeito fotovoltaico</vt:lpstr>
      <vt:lpstr>Efeito fotovoltaico</vt:lpstr>
      <vt:lpstr>Efeito fotovoltaico</vt:lpstr>
      <vt:lpstr>Células de silício monocristalino</vt:lpstr>
      <vt:lpstr>Células de silício monocristalino</vt:lpstr>
      <vt:lpstr>Células de Silício Policristalino </vt:lpstr>
      <vt:lpstr>Células de Silício Policristalino </vt:lpstr>
      <vt:lpstr>Painéis de Filme Fino </vt:lpstr>
      <vt:lpstr>Painéis de Filme Fino </vt:lpstr>
      <vt:lpstr>Painéis de Silício Amorfo </vt:lpstr>
      <vt:lpstr>Painéis de Seleneto de Cobre, Índio e Gálio Seleneto (CIGS) </vt:lpstr>
      <vt:lpstr>Células solares transparentes </vt:lpstr>
      <vt:lpstr>Células solares transparentes </vt:lpstr>
      <vt:lpstr>COMPARAtivo ENTRE Eficiências</vt:lpstr>
      <vt:lpstr>PERDAS DA CÉLULA ELETROVOLTAICA</vt:lpstr>
      <vt:lpstr>Painéis Solares </vt:lpstr>
      <vt:lpstr>Painéis solares</vt:lpstr>
      <vt:lpstr>Painéis solares</vt:lpstr>
      <vt:lpstr>baterias</vt:lpstr>
      <vt:lpstr>Controladores de Carga </vt:lpstr>
      <vt:lpstr>Sistema Fotovoltaico Isolado </vt:lpstr>
      <vt:lpstr>Sistema Fotovoltaico Conectado à Rede </vt:lpstr>
      <vt:lpstr>Sistema Híbrido </vt:lpstr>
      <vt:lpstr>Potencial solar mundial</vt:lpstr>
      <vt:lpstr>Apresentação do PowerPoint</vt:lpstr>
      <vt:lpstr>No Brasil</vt:lpstr>
      <vt:lpstr>Apresentação do PowerPoint</vt:lpstr>
      <vt:lpstr>Apresentação do PowerPoint</vt:lpstr>
      <vt:lpstr>Maiores Usinas de Energia Solar do Brasil </vt:lpstr>
      <vt:lpstr>Complexo Solar Pirapora</vt:lpstr>
      <vt:lpstr>Vantagens da Energia Solar </vt:lpstr>
      <vt:lpstr>Desvantagens da Energia Solar </vt:lpstr>
      <vt:lpstr>DIMENSIONAMENTO</vt:lpstr>
      <vt:lpstr>DIMENSIONAMENTO</vt:lpstr>
      <vt:lpstr>DIMENSIONAMENTO</vt:lpstr>
      <vt:lpstr>DIMENSIONAMENTO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SOLAR</dc:title>
  <dc:creator>Lucas L. C. Ribas</dc:creator>
  <cp:lastModifiedBy>Lucas L. C. Ribas</cp:lastModifiedBy>
  <cp:revision>42</cp:revision>
  <dcterms:created xsi:type="dcterms:W3CDTF">2019-07-03T12:29:48Z</dcterms:created>
  <dcterms:modified xsi:type="dcterms:W3CDTF">2019-09-03T17:38:33Z</dcterms:modified>
</cp:coreProperties>
</file>